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6"/>
  </p:notesMasterIdLst>
  <p:sldIdLst>
    <p:sldId id="256" r:id="rId5"/>
    <p:sldId id="2146847054" r:id="rId6"/>
    <p:sldId id="262" r:id="rId7"/>
    <p:sldId id="263" r:id="rId8"/>
    <p:sldId id="2146847058" r:id="rId9"/>
    <p:sldId id="265" r:id="rId10"/>
    <p:sldId id="2146847057" r:id="rId11"/>
    <p:sldId id="2146847066" r:id="rId12"/>
    <p:sldId id="2146847060" r:id="rId13"/>
    <p:sldId id="2146847067" r:id="rId14"/>
    <p:sldId id="2146847068" r:id="rId15"/>
    <p:sldId id="2146847071" r:id="rId16"/>
    <p:sldId id="2146847072" r:id="rId17"/>
    <p:sldId id="2146847073" r:id="rId18"/>
    <p:sldId id="2146847075" r:id="rId19"/>
    <p:sldId id="2146847062" r:id="rId20"/>
    <p:sldId id="2146847055" r:id="rId21"/>
    <p:sldId id="2146847059" r:id="rId22"/>
    <p:sldId id="2146847069" r:id="rId23"/>
    <p:sldId id="2146847061" r:id="rId24"/>
    <p:sldId id="2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2522C5-0B34-8239-4EE4-793E8B6C05A9}" v="255" dt="2025-07-01T09:33:34.532"/>
    <p1510:client id="{D7F1B23C-5E68-AC61-D210-0912C84FE76E}" v="44" dt="2025-07-01T09:37:32.263"/>
    <p1510:client id="{D894958A-9A7A-283B-0ADF-D9632CD88E74}" v="14" dt="2025-07-01T10:57:40.2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7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03-08-2025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8/3/2025</a:t>
            </a:fld>
            <a:endParaRPr lang="en-US"/>
          </a:p>
        </p:txBody>
      </p:sp>
      <p:sp>
        <p:nvSpPr>
          <p:cNvPr id="9" name="Footer Placeholder 8">
            <a:extLst>
              <a:ext uri="{FF2B5EF4-FFF2-40B4-BE49-F238E27FC236}">
                <a16:creationId xmlns=""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8/3/2025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8/3/2025</a:t>
            </a:fld>
            <a:endParaRPr lang="en-US"/>
          </a:p>
        </p:txBody>
      </p:sp>
      <p:sp>
        <p:nvSpPr>
          <p:cNvPr id="12" name="Footer Placeholder 11">
            <a:extLst>
              <a:ext uri="{FF2B5EF4-FFF2-40B4-BE49-F238E27FC236}">
                <a16:creationId xmlns=""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8/3/2025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8/3/2025</a:t>
            </a:fld>
            <a:endParaRPr lang="en-US"/>
          </a:p>
        </p:txBody>
      </p:sp>
      <p:sp>
        <p:nvSpPr>
          <p:cNvPr id="9" name="Footer Placeholder 8">
            <a:extLst>
              <a:ext uri="{FF2B5EF4-FFF2-40B4-BE49-F238E27FC236}">
                <a16:creationId xmlns=""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8/3/2025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8/3/2025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8/3/2025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8/3/2025</a:t>
            </a:fld>
            <a:endParaRPr lang="en-US"/>
          </a:p>
        </p:txBody>
      </p:sp>
      <p:sp>
        <p:nvSpPr>
          <p:cNvPr id="10" name="Footer Placeholder 9">
            <a:extLst>
              <a:ext uri="{FF2B5EF4-FFF2-40B4-BE49-F238E27FC236}">
                <a16:creationId xmlns=""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8/3/2025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b="1" dirty="0">
                <a:solidFill>
                  <a:schemeClr val="accent1"/>
                </a:solidFill>
                <a:latin typeface="Arial"/>
                <a:cs typeface="Arial"/>
              </a:rPr>
              <a:t>Fitness Buddy</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smtClean="0">
                <a:solidFill>
                  <a:schemeClr val="accent1">
                    <a:lumMod val="75000"/>
                  </a:schemeClr>
                </a:solidFill>
                <a:latin typeface="Arial"/>
                <a:cs typeface="Arial"/>
              </a:rPr>
              <a:t>CAPSTONE PROJECT</a:t>
            </a:r>
            <a:endParaRPr lang="en-US" sz="3200" b="1" dirty="0">
              <a:solidFill>
                <a:schemeClr val="accent1">
                  <a:lumMod val="75000"/>
                </a:schemeClr>
              </a:solidFill>
              <a:latin typeface="Arial"/>
              <a:cs typeface="Arial"/>
            </a:endParaRPr>
          </a:p>
        </p:txBody>
      </p:sp>
      <p:sp>
        <p:nvSpPr>
          <p:cNvPr id="4" name="TextBox 3"/>
          <p:cNvSpPr txBox="1"/>
          <p:nvPr/>
        </p:nvSpPr>
        <p:spPr>
          <a:xfrm>
            <a:off x="3117529" y="458636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r>
              <a:rPr lang="en-US" sz="2000" b="1" dirty="0" smtClean="0">
                <a:solidFill>
                  <a:schemeClr val="accent1">
                    <a:lumMod val="75000"/>
                  </a:schemeClr>
                </a:solidFill>
                <a:latin typeface="Arial" pitchFamily="34" charset="0"/>
                <a:cs typeface="Arial" pitchFamily="34" charset="0"/>
              </a:rPr>
              <a:t>: Snehal Jadhav</a:t>
            </a:r>
            <a:endParaRPr lang="en-US" sz="2000" b="1" dirty="0">
              <a:solidFill>
                <a:schemeClr val="accent1">
                  <a:lumMod val="75000"/>
                </a:schemeClr>
              </a:solidFill>
              <a:latin typeface="Arial" pitchFamily="34" charset="0"/>
              <a:cs typeface="Arial" pitchFamily="34" charset="0"/>
            </a:endParaRPr>
          </a:p>
          <a:p>
            <a:r>
              <a:rPr lang="en-US" sz="2000" b="1" dirty="0" smtClean="0">
                <a:solidFill>
                  <a:schemeClr val="accent1">
                    <a:lumMod val="75000"/>
                  </a:schemeClr>
                </a:solidFill>
                <a:latin typeface="Arial" pitchFamily="34" charset="0"/>
                <a:cs typeface="Arial" pitchFamily="34" charset="0"/>
              </a:rPr>
              <a:t>Student name </a:t>
            </a:r>
            <a:r>
              <a:rPr lang="en-US" sz="2000" b="1" dirty="0" smtClean="0">
                <a:solidFill>
                  <a:schemeClr val="accent1">
                    <a:lumMod val="75000"/>
                  </a:schemeClr>
                </a:solidFill>
                <a:latin typeface="Arial" pitchFamily="34" charset="0"/>
                <a:cs typeface="Arial" pitchFamily="34" charset="0"/>
              </a:rPr>
              <a:t>: Snehal Jadhav</a:t>
            </a:r>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College Name &amp; Department </a:t>
            </a:r>
            <a:r>
              <a:rPr lang="en-US" sz="2000" b="1" dirty="0" smtClean="0">
                <a:solidFill>
                  <a:schemeClr val="accent1">
                    <a:lumMod val="75000"/>
                  </a:schemeClr>
                </a:solidFill>
                <a:latin typeface="Arial"/>
                <a:cs typeface="Arial"/>
              </a:rPr>
              <a:t>: Marathwada Mitra Mandal’s College of Engineering, Computer Engineering Department </a:t>
            </a:r>
            <a:endParaRPr lang="en-US" sz="2000" b="1" dirty="0">
              <a:solidFill>
                <a:schemeClr val="accent1">
                  <a:lumMod val="75000"/>
                </a:schemeClr>
              </a:solidFill>
              <a:latin typeface="Arial"/>
              <a:cs typeface="Arial"/>
            </a:endParaRP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3715A6D-4F49-C4EA-7213-41FFE69BE14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46CC324-0A49-C60C-9095-B341C383FE0B}"/>
              </a:ext>
            </a:extLst>
          </p:cNvPr>
          <p:cNvSpPr>
            <a:spLocks noGrp="1"/>
          </p:cNvSpPr>
          <p:nvPr>
            <p:ph type="title"/>
          </p:nvPr>
        </p:nvSpPr>
        <p:spPr/>
        <p:txBody>
          <a:bodyPr/>
          <a:lstStyle/>
          <a:p>
            <a:r>
              <a:rPr lang="en-IN" dirty="0">
                <a:solidFill>
                  <a:schemeClr val="accent1"/>
                </a:solidFill>
              </a:rPr>
              <a:t>Results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1232451"/>
            <a:ext cx="11029616" cy="4854024"/>
          </a:xfrm>
          <a:prstGeom prst="rect">
            <a:avLst/>
          </a:prstGeom>
        </p:spPr>
      </p:pic>
    </p:spTree>
    <p:extLst>
      <p:ext uri="{BB962C8B-B14F-4D97-AF65-F5344CB8AC3E}">
        <p14:creationId xmlns:p14="http://schemas.microsoft.com/office/powerpoint/2010/main" val="1189541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7C739-D0DA-9B09-3DAB-C16532FC634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537292C-C6FB-E951-D59F-66CDA53E9B18}"/>
              </a:ext>
            </a:extLst>
          </p:cNvPr>
          <p:cNvSpPr>
            <a:spLocks noGrp="1"/>
          </p:cNvSpPr>
          <p:nvPr>
            <p:ph type="title"/>
          </p:nvPr>
        </p:nvSpPr>
        <p:spPr/>
        <p:txBody>
          <a:bodyPr/>
          <a:lstStyle/>
          <a:p>
            <a:r>
              <a:rPr lang="en-IN" dirty="0">
                <a:solidFill>
                  <a:schemeClr val="accent1"/>
                </a:solidFill>
              </a:rPr>
              <a:t>Results</a:t>
            </a:r>
          </a:p>
        </p:txBody>
      </p:sp>
      <p:pic>
        <p:nvPicPr>
          <p:cNvPr id="4" name="Picture 3"/>
          <p:cNvPicPr>
            <a:picLocks noChangeAspect="1"/>
          </p:cNvPicPr>
          <p:nvPr/>
        </p:nvPicPr>
        <p:blipFill>
          <a:blip r:embed="rId2"/>
          <a:stretch>
            <a:fillRect/>
          </a:stretch>
        </p:blipFill>
        <p:spPr>
          <a:xfrm>
            <a:off x="581192" y="1232452"/>
            <a:ext cx="11029616" cy="4825448"/>
          </a:xfrm>
          <a:prstGeom prst="rect">
            <a:avLst/>
          </a:prstGeom>
        </p:spPr>
      </p:pic>
    </p:spTree>
    <p:extLst>
      <p:ext uri="{BB962C8B-B14F-4D97-AF65-F5344CB8AC3E}">
        <p14:creationId xmlns:p14="http://schemas.microsoft.com/office/powerpoint/2010/main" val="11263028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7C739-D0DA-9B09-3DAB-C16532FC634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537292C-C6FB-E951-D59F-66CDA53E9B18}"/>
              </a:ext>
            </a:extLst>
          </p:cNvPr>
          <p:cNvSpPr>
            <a:spLocks noGrp="1"/>
          </p:cNvSpPr>
          <p:nvPr>
            <p:ph type="title"/>
          </p:nvPr>
        </p:nvSpPr>
        <p:spPr/>
        <p:txBody>
          <a:bodyPr/>
          <a:lstStyle/>
          <a:p>
            <a:r>
              <a:rPr lang="en-IN" dirty="0">
                <a:solidFill>
                  <a:schemeClr val="accent1"/>
                </a:solidFill>
              </a:rPr>
              <a:t>Results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1232452"/>
            <a:ext cx="11029616" cy="4954036"/>
          </a:xfrm>
          <a:prstGeom prst="rect">
            <a:avLst/>
          </a:prstGeom>
        </p:spPr>
      </p:pic>
    </p:spTree>
    <p:extLst>
      <p:ext uri="{BB962C8B-B14F-4D97-AF65-F5344CB8AC3E}">
        <p14:creationId xmlns:p14="http://schemas.microsoft.com/office/powerpoint/2010/main" val="3145027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7C739-D0DA-9B09-3DAB-C16532FC634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537292C-C6FB-E951-D59F-66CDA53E9B18}"/>
              </a:ext>
            </a:extLst>
          </p:cNvPr>
          <p:cNvSpPr>
            <a:spLocks noGrp="1"/>
          </p:cNvSpPr>
          <p:nvPr>
            <p:ph type="title"/>
          </p:nvPr>
        </p:nvSpPr>
        <p:spPr/>
        <p:txBody>
          <a:bodyPr/>
          <a:lstStyle/>
          <a:p>
            <a:r>
              <a:rPr lang="en-IN" dirty="0">
                <a:solidFill>
                  <a:schemeClr val="accent1"/>
                </a:solidFill>
              </a:rPr>
              <a:t>Results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1232451"/>
            <a:ext cx="11029616" cy="4868311"/>
          </a:xfrm>
          <a:prstGeom prst="rect">
            <a:avLst/>
          </a:prstGeom>
        </p:spPr>
      </p:pic>
    </p:spTree>
    <p:extLst>
      <p:ext uri="{BB962C8B-B14F-4D97-AF65-F5344CB8AC3E}">
        <p14:creationId xmlns:p14="http://schemas.microsoft.com/office/powerpoint/2010/main" val="31951185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7C739-D0DA-9B09-3DAB-C16532FC634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537292C-C6FB-E951-D59F-66CDA53E9B18}"/>
              </a:ext>
            </a:extLst>
          </p:cNvPr>
          <p:cNvSpPr>
            <a:spLocks noGrp="1"/>
          </p:cNvSpPr>
          <p:nvPr>
            <p:ph type="title"/>
          </p:nvPr>
        </p:nvSpPr>
        <p:spPr/>
        <p:txBody>
          <a:bodyPr/>
          <a:lstStyle/>
          <a:p>
            <a:r>
              <a:rPr lang="en-IN" dirty="0">
                <a:solidFill>
                  <a:schemeClr val="accent1"/>
                </a:solidFill>
              </a:rPr>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1232451"/>
            <a:ext cx="11029616" cy="4939749"/>
          </a:xfrm>
          <a:prstGeom prst="rect">
            <a:avLst/>
          </a:prstGeom>
        </p:spPr>
      </p:pic>
    </p:spTree>
    <p:extLst>
      <p:ext uri="{BB962C8B-B14F-4D97-AF65-F5344CB8AC3E}">
        <p14:creationId xmlns:p14="http://schemas.microsoft.com/office/powerpoint/2010/main" val="3939083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6B7C739-D0DA-9B09-3DAB-C16532FC634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537292C-C6FB-E951-D59F-66CDA53E9B18}"/>
              </a:ext>
            </a:extLst>
          </p:cNvPr>
          <p:cNvSpPr>
            <a:spLocks noGrp="1"/>
          </p:cNvSpPr>
          <p:nvPr>
            <p:ph type="title"/>
          </p:nvPr>
        </p:nvSpPr>
        <p:spPr/>
        <p:txBody>
          <a:bodyPr/>
          <a:lstStyle/>
          <a:p>
            <a:r>
              <a:rPr lang="en-IN" dirty="0">
                <a:solidFill>
                  <a:schemeClr val="accent1"/>
                </a:solidFill>
              </a:rPr>
              <a:t>Results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1232452"/>
            <a:ext cx="11029616" cy="4725436"/>
          </a:xfrm>
          <a:prstGeom prst="rect">
            <a:avLst/>
          </a:prstGeom>
        </p:spPr>
      </p:pic>
    </p:spTree>
    <p:extLst>
      <p:ext uri="{BB962C8B-B14F-4D97-AF65-F5344CB8AC3E}">
        <p14:creationId xmlns:p14="http://schemas.microsoft.com/office/powerpoint/2010/main" val="2485037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 xmlns:a16="http://schemas.microsoft.com/office/drawing/2014/main" id="{D4974547-DF1B-77BB-E545-9344EDB9AD3F}"/>
              </a:ext>
            </a:extLst>
          </p:cNvPr>
          <p:cNvSpPr>
            <a:spLocks noGrp="1"/>
          </p:cNvSpPr>
          <p:nvPr>
            <p:ph idx="1"/>
          </p:nvPr>
        </p:nvSpPr>
        <p:spPr/>
        <p:txBody>
          <a:bodyPr>
            <a:normAutofit/>
          </a:bodyPr>
          <a:lstStyle/>
          <a:p>
            <a:pPr marL="305435" indent="-305435"/>
            <a:r>
              <a:rPr lang="en-IN" sz="3600" dirty="0" smtClean="0">
                <a:solidFill>
                  <a:srgbClr val="404040"/>
                </a:solidFill>
                <a:latin typeface="Calibri"/>
                <a:ea typeface="Calibri"/>
                <a:cs typeface="Calibri"/>
              </a:rPr>
              <a:t>Completed </a:t>
            </a:r>
            <a:r>
              <a:rPr lang="en-IN" sz="3600" dirty="0">
                <a:solidFill>
                  <a:srgbClr val="404040"/>
                </a:solidFill>
                <a:latin typeface="Calibri"/>
                <a:ea typeface="Calibri"/>
                <a:cs typeface="Calibri"/>
              </a:rPr>
              <a:t>a fully working AI assistant using IBM Watsonx Assistant  </a:t>
            </a:r>
          </a:p>
          <a:p>
            <a:pPr marL="305435" indent="-305435"/>
            <a:r>
              <a:rPr lang="en-IN" sz="3600" dirty="0" smtClean="0">
                <a:solidFill>
                  <a:srgbClr val="404040"/>
                </a:solidFill>
                <a:latin typeface="Calibri"/>
                <a:ea typeface="Calibri"/>
                <a:cs typeface="Calibri"/>
              </a:rPr>
              <a:t>Collected </a:t>
            </a:r>
            <a:r>
              <a:rPr lang="en-IN" sz="3600" dirty="0">
                <a:solidFill>
                  <a:srgbClr val="404040"/>
                </a:solidFill>
                <a:latin typeface="Calibri"/>
                <a:ea typeface="Calibri"/>
                <a:cs typeface="Calibri"/>
              </a:rPr>
              <a:t>user preferences via guided onboarding  </a:t>
            </a:r>
          </a:p>
          <a:p>
            <a:pPr marL="305435" indent="-305435"/>
            <a:r>
              <a:rPr lang="en-IN" sz="3600" dirty="0" smtClean="0">
                <a:solidFill>
                  <a:srgbClr val="404040"/>
                </a:solidFill>
                <a:latin typeface="Calibri"/>
                <a:ea typeface="Calibri"/>
                <a:cs typeface="Calibri"/>
              </a:rPr>
              <a:t>Provided </a:t>
            </a:r>
            <a:r>
              <a:rPr lang="en-IN" sz="3600" dirty="0">
                <a:solidFill>
                  <a:srgbClr val="404040"/>
                </a:solidFill>
                <a:latin typeface="Calibri"/>
                <a:ea typeface="Calibri"/>
                <a:cs typeface="Calibri"/>
              </a:rPr>
              <a:t>dynamic replies using generative AI steps  </a:t>
            </a:r>
          </a:p>
          <a:p>
            <a:pPr marL="305435" indent="-305435"/>
            <a:r>
              <a:rPr lang="en-IN" sz="3600" dirty="0" smtClean="0">
                <a:solidFill>
                  <a:srgbClr val="404040"/>
                </a:solidFill>
                <a:latin typeface="Calibri"/>
                <a:ea typeface="Calibri"/>
                <a:cs typeface="Calibri"/>
              </a:rPr>
              <a:t>Published </a:t>
            </a:r>
            <a:r>
              <a:rPr lang="en-IN" sz="3600" dirty="0">
                <a:solidFill>
                  <a:srgbClr val="404040"/>
                </a:solidFill>
                <a:latin typeface="Calibri"/>
                <a:ea typeface="Calibri"/>
                <a:cs typeface="Calibri"/>
              </a:rPr>
              <a:t>and tested via IBM Assistant web preview link</a:t>
            </a:r>
            <a:endParaRPr lang="en-US" sz="3600" dirty="0">
              <a:latin typeface="Calibri"/>
              <a:ea typeface="Calibri"/>
              <a:cs typeface="Calibri"/>
            </a:endParaRPr>
          </a:p>
        </p:txBody>
      </p:sp>
    </p:spTree>
    <p:extLst>
      <p:ext uri="{BB962C8B-B14F-4D97-AF65-F5344CB8AC3E}">
        <p14:creationId xmlns:p14="http://schemas.microsoft.com/office/powerpoint/2010/main" val="4233882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6638FD1-D00E-E75B-705C-564F06D93D7B}"/>
              </a:ext>
            </a:extLst>
          </p:cNvPr>
          <p:cNvSpPr>
            <a:spLocks noGrp="1"/>
          </p:cNvSpPr>
          <p:nvPr>
            <p:ph idx="1"/>
          </p:nvPr>
        </p:nvSpPr>
        <p:spPr/>
        <p:txBody>
          <a:bodyPr>
            <a:normAutofit/>
          </a:bodyPr>
          <a:lstStyle/>
          <a:p>
            <a:pPr marL="305435" indent="-305435"/>
            <a:r>
              <a:rPr lang="en-US" sz="3600" dirty="0" smtClean="0">
                <a:latin typeface="Calibri"/>
                <a:ea typeface="+mn-lt"/>
                <a:cs typeface="+mn-lt"/>
              </a:rPr>
              <a:t>Connect </a:t>
            </a:r>
            <a:r>
              <a:rPr lang="en-US" sz="3600" dirty="0">
                <a:latin typeface="Calibri"/>
                <a:ea typeface="+mn-lt"/>
                <a:cs typeface="+mn-lt"/>
              </a:rPr>
              <a:t>to </a:t>
            </a:r>
            <a:r>
              <a:rPr lang="en-US" sz="3600" dirty="0" smtClean="0">
                <a:latin typeface="Calibri"/>
                <a:ea typeface="+mn-lt"/>
                <a:cs typeface="+mn-lt"/>
              </a:rPr>
              <a:t>Telegram or Facebook Messenger</a:t>
            </a:r>
            <a:endParaRPr lang="en-US" sz="3600" dirty="0">
              <a:latin typeface="Calibri"/>
              <a:ea typeface="+mn-lt"/>
              <a:cs typeface="+mn-lt"/>
            </a:endParaRPr>
          </a:p>
          <a:p>
            <a:pPr marL="305435" indent="-305435"/>
            <a:r>
              <a:rPr lang="en-US" sz="3600" dirty="0" smtClean="0">
                <a:latin typeface="Calibri"/>
                <a:ea typeface="+mn-lt"/>
                <a:cs typeface="+mn-lt"/>
              </a:rPr>
              <a:t>Add </a:t>
            </a:r>
            <a:r>
              <a:rPr lang="en-US" sz="3600" dirty="0">
                <a:latin typeface="Calibri"/>
                <a:ea typeface="+mn-lt"/>
                <a:cs typeface="+mn-lt"/>
              </a:rPr>
              <a:t>user data storage for history tracking  </a:t>
            </a:r>
          </a:p>
          <a:p>
            <a:pPr marL="305435" indent="-305435"/>
            <a:r>
              <a:rPr lang="en-US" sz="3600" dirty="0" smtClean="0">
                <a:latin typeface="Calibri"/>
                <a:ea typeface="+mn-lt"/>
                <a:cs typeface="+mn-lt"/>
              </a:rPr>
              <a:t>Introduce </a:t>
            </a:r>
            <a:r>
              <a:rPr lang="en-US" sz="3600" dirty="0">
                <a:latin typeface="Calibri"/>
                <a:ea typeface="+mn-lt"/>
                <a:cs typeface="+mn-lt"/>
              </a:rPr>
              <a:t>habit streaks and reminders  </a:t>
            </a:r>
          </a:p>
          <a:p>
            <a:pPr marL="305435" indent="-305435"/>
            <a:r>
              <a:rPr lang="en-US" sz="3600" dirty="0" smtClean="0">
                <a:latin typeface="Calibri"/>
                <a:ea typeface="+mn-lt"/>
                <a:cs typeface="+mn-lt"/>
              </a:rPr>
              <a:t>Translate </a:t>
            </a:r>
            <a:r>
              <a:rPr lang="en-US" sz="3600" dirty="0">
                <a:latin typeface="Calibri"/>
                <a:ea typeface="+mn-lt"/>
                <a:cs typeface="+mn-lt"/>
              </a:rPr>
              <a:t>into local/regional languages  </a:t>
            </a:r>
          </a:p>
          <a:p>
            <a:pPr marL="305435" indent="-305435"/>
            <a:r>
              <a:rPr lang="en-US" sz="3600" dirty="0" smtClean="0">
                <a:latin typeface="Calibri"/>
                <a:ea typeface="+mn-lt"/>
                <a:cs typeface="+mn-lt"/>
              </a:rPr>
              <a:t>Expand </a:t>
            </a:r>
            <a:r>
              <a:rPr lang="en-US" sz="3600" dirty="0">
                <a:latin typeface="Calibri"/>
                <a:ea typeface="+mn-lt"/>
                <a:cs typeface="+mn-lt"/>
              </a:rPr>
              <a:t>to include mental wellness and sleep tips</a:t>
            </a:r>
            <a:endParaRPr lang="en-US" sz="3600" dirty="0">
              <a:latin typeface="Calibri"/>
              <a:ea typeface="+mn-lt"/>
              <a:cs typeface="+mn-lt"/>
            </a:endParaRPr>
          </a:p>
        </p:txBody>
      </p:sp>
      <p:sp>
        <p:nvSpPr>
          <p:cNvPr id="5" name="Title 4">
            <a:extLst>
              <a:ext uri="{FF2B5EF4-FFF2-40B4-BE49-F238E27FC236}">
                <a16:creationId xmlns=""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614882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6" name="Content Placeholder 5"/>
          <p:cNvPicPr>
            <a:picLocks noGrp="1" noChangeAspect="1"/>
          </p:cNvPicPr>
          <p:nvPr>
            <p:ph idx="1"/>
          </p:nvPr>
        </p:nvPicPr>
        <p:blipFill>
          <a:blip r:embed="rId2"/>
          <a:stretch>
            <a:fillRect/>
          </a:stretch>
        </p:blipFill>
        <p:spPr>
          <a:xfrm>
            <a:off x="2964943" y="1301750"/>
            <a:ext cx="6262113" cy="4673600"/>
          </a:xfrm>
          <a:prstGeom prst="rect">
            <a:avLst/>
          </a:prstGeom>
        </p:spPr>
      </p:pic>
    </p:spTree>
    <p:extLst>
      <p:ext uri="{BB962C8B-B14F-4D97-AF65-F5344CB8AC3E}">
        <p14:creationId xmlns:p14="http://schemas.microsoft.com/office/powerpoint/2010/main" val="3847331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0213" y="1057275"/>
            <a:ext cx="8243887" cy="5068464"/>
          </a:xfrm>
          <a:prstGeom prst="rect">
            <a:avLst/>
          </a:prstGeom>
        </p:spPr>
      </p:pic>
    </p:spTree>
    <p:extLst>
      <p:ext uri="{BB962C8B-B14F-4D97-AF65-F5344CB8AC3E}">
        <p14:creationId xmlns:p14="http://schemas.microsoft.com/office/powerpoint/2010/main" val="14066612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2678641-EEA3-4EC4-BF39-4075B0C120E8}"/>
              </a:ext>
            </a:extLst>
          </p:cNvPr>
          <p:cNvSpPr>
            <a:spLocks noGrp="1"/>
          </p:cNvSpPr>
          <p:nvPr>
            <p:ph idx="1"/>
          </p:nvPr>
        </p:nvSpPr>
        <p:spPr>
          <a:xfrm>
            <a:off x="581192" y="1414462"/>
            <a:ext cx="11029616" cy="4459620"/>
          </a:xfrm>
        </p:spPr>
        <p:txBody>
          <a:bodyPr vert="horz" lIns="91440" tIns="45720" rIns="91440" bIns="45720" rtlCol="0" anchor="t">
            <a:noAutofit/>
          </a:bodyPr>
          <a:lstStyle/>
          <a:p>
            <a:r>
              <a:rPr lang="en-US" sz="2000" b="1" dirty="0" smtClean="0">
                <a:latin typeface="Arial"/>
                <a:ea typeface="+mn-lt"/>
                <a:cs typeface="Arial"/>
              </a:rPr>
              <a:t>Problem </a:t>
            </a:r>
            <a:r>
              <a:rPr lang="en-US" sz="2000" b="1" dirty="0">
                <a:latin typeface="Arial"/>
                <a:ea typeface="+mn-lt"/>
                <a:cs typeface="Arial"/>
              </a:rPr>
              <a:t>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305435" indent="-305435"/>
            <a:r>
              <a:rPr lang="en-US" sz="2000" b="1" dirty="0">
                <a:latin typeface="Arial"/>
                <a:ea typeface="+mn-lt"/>
                <a:cs typeface="+mn-lt"/>
              </a:rPr>
              <a:t>IBM Certifications</a:t>
            </a:r>
          </a:p>
          <a:p>
            <a:pPr marL="305435" indent="-305435"/>
            <a:endParaRPr lang="en-US" sz="2000" b="1" dirty="0">
              <a:latin typeface="Arial"/>
              <a:ea typeface="+mn-lt"/>
              <a:cs typeface="+mn-lt"/>
            </a:endParaRPr>
          </a:p>
          <a:p>
            <a:pPr marL="305435" indent="-305435"/>
            <a:endParaRPr lang="en-US" dirty="0">
              <a:latin typeface="Arial"/>
              <a:cs typeface="Arial"/>
            </a:endParaRPr>
          </a:p>
        </p:txBody>
      </p:sp>
      <p:sp>
        <p:nvSpPr>
          <p:cNvPr id="4" name="Title 4">
            <a:extLst>
              <a:ext uri="{FF2B5EF4-FFF2-40B4-BE49-F238E27FC236}">
                <a16:creationId xmlns="" xmlns:a16="http://schemas.microsoft.com/office/drawing/2014/main" id="{8FBA75B4-2DD5-42EB-9397-F36BFB8BA723}"/>
              </a:ext>
            </a:extLst>
          </p:cNvPr>
          <p:cNvSpPr txBox="1">
            <a:spLocks/>
          </p:cNvSpPr>
          <p:nvPr/>
        </p:nvSpPr>
        <p:spPr>
          <a:xfrm>
            <a:off x="581192" y="702156"/>
            <a:ext cx="11029616" cy="598008"/>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chemeClr val="accent1"/>
                </a:solidFill>
                <a:latin typeface="Arial" panose="020B0604020202020204" pitchFamily="34" charset="0"/>
                <a:cs typeface="Arial" panose="020B0604020202020204" pitchFamily="34" charset="0"/>
              </a:rPr>
              <a:t>OUTLINE</a:t>
            </a:r>
            <a:endParaRPr lang="en-US" sz="3200" dirty="0"/>
          </a:p>
        </p:txBody>
      </p:sp>
    </p:spTree>
    <p:extLst>
      <p:ext uri="{BB962C8B-B14F-4D97-AF65-F5344CB8AC3E}">
        <p14:creationId xmlns:p14="http://schemas.microsoft.com/office/powerpoint/2010/main" val="29001537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 xmlns:a16="http://schemas.microsoft.com/office/drawing/2014/main" id="{51A299DD-46FA-7866-41D8-C1BFCC2F69DD}"/>
              </a:ext>
            </a:extLst>
          </p:cNvPr>
          <p:cNvSpPr>
            <a:spLocks noGrp="1"/>
          </p:cNvSpPr>
          <p:nvPr>
            <p:ph idx="1"/>
          </p:nvPr>
        </p:nvSpPr>
        <p:spPr/>
        <p:txBody>
          <a:bodyPr/>
          <a:lstStyle/>
          <a:p>
            <a:r>
              <a:rPr lang="en-IN" dirty="0"/>
              <a:t>Git hub </a:t>
            </a:r>
            <a:r>
              <a:rPr lang="en-IN" dirty="0" smtClean="0"/>
              <a:t>link : </a:t>
            </a:r>
            <a:endParaRPr lang="en-IN" dirty="0"/>
          </a:p>
        </p:txBody>
      </p:sp>
    </p:spTree>
    <p:extLst>
      <p:ext uri="{BB962C8B-B14F-4D97-AF65-F5344CB8AC3E}">
        <p14:creationId xmlns:p14="http://schemas.microsoft.com/office/powerpoint/2010/main" val="22306647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BE4CA82-64EC-4D4E-A5E5-3EBB66E7B24C}"/>
              </a:ext>
            </a:extLst>
          </p:cNvPr>
          <p:cNvSpPr>
            <a:spLocks noGrp="1"/>
          </p:cNvSpPr>
          <p:nvPr>
            <p:ph type="title"/>
          </p:nvPr>
        </p:nvSpPr>
        <p:spPr>
          <a:xfrm>
            <a:off x="1463041" y="2766218"/>
            <a:ext cx="9298744" cy="1325563"/>
          </a:xfrm>
        </p:spPr>
        <p:txBody>
          <a:bodyPr>
            <a:noAutofit/>
          </a:bodyPr>
          <a:lstStyle/>
          <a:p>
            <a:pPr algn="ctr"/>
            <a:r>
              <a:rPr lang="en-US" sz="9600" b="1" dirty="0">
                <a:solidFill>
                  <a:srgbClr val="002060"/>
                </a:solidFill>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4066255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Autofit/>
          </a:bodyPr>
          <a:lstStyle/>
          <a:p>
            <a:r>
              <a:rPr lang="en-US" sz="3200" b="1" dirty="0">
                <a:solidFill>
                  <a:schemeClr val="accent1"/>
                </a:solidFill>
                <a:latin typeface="Arial" panose="020B0604020202020204" pitchFamily="34" charset="0"/>
                <a:cs typeface="Arial" panose="020B0604020202020204" pitchFamily="34" charset="0"/>
              </a:rPr>
              <a:t>Problem Statement</a:t>
            </a:r>
            <a:endParaRPr lang="en-US" sz="3200" dirty="0"/>
          </a:p>
        </p:txBody>
      </p:sp>
      <p:sp>
        <p:nvSpPr>
          <p:cNvPr id="2" name="Content Placeholder 1">
            <a:extLst>
              <a:ext uri="{FF2B5EF4-FFF2-40B4-BE49-F238E27FC236}">
                <a16:creationId xmlns="" xmlns:a16="http://schemas.microsoft.com/office/drawing/2014/main" id="{8FEE4A9C-3F57-7DA7-91FD-715C3FB47F93}"/>
              </a:ext>
            </a:extLst>
          </p:cNvPr>
          <p:cNvSpPr>
            <a:spLocks noGrp="1"/>
          </p:cNvSpPr>
          <p:nvPr>
            <p:ph idx="1"/>
          </p:nvPr>
        </p:nvSpPr>
        <p:spPr>
          <a:xfrm>
            <a:off x="581192" y="1237632"/>
            <a:ext cx="11029616" cy="5020293"/>
          </a:xfrm>
        </p:spPr>
        <p:txBody>
          <a:bodyPr>
            <a:noAutofit/>
          </a:bodyPr>
          <a:lstStyle/>
          <a:p>
            <a:pPr marL="0" indent="0">
              <a:buNone/>
            </a:pPr>
            <a:r>
              <a:rPr lang="en-US" sz="2200" dirty="0" smtClean="0">
                <a:latin typeface="Calibri"/>
                <a:ea typeface="+mn-lt"/>
                <a:cs typeface="+mn-lt"/>
              </a:rPr>
              <a:t>In today’s </a:t>
            </a:r>
            <a:r>
              <a:rPr lang="en-US" sz="2200" dirty="0">
                <a:latin typeface="Calibri"/>
                <a:ea typeface="+mn-lt"/>
                <a:cs typeface="+mn-lt"/>
              </a:rPr>
              <a:t>fast-paced world, many individuals struggle to maintain a healthy lifestyle due to lack of personalized guidance, time constraints, and inconsistent motivation. Traditional fitness solutions often require expensive subscriptions, in-person consultations, or rigid schedules that don't adapt to personal preferences or daily routines. There is a growing need for an accessible, friendly, and intelligent virtual assistant that can provide on-demand fitness advice, healthy lifestyle suggestions, and basic nutrition guidance—all tailored to individual needs and available at any time.</a:t>
            </a:r>
            <a:endParaRPr lang="en-US" sz="2200" dirty="0">
              <a:latin typeface="Calibri"/>
              <a:ea typeface="Calibri"/>
              <a:cs typeface="Calibri"/>
            </a:endParaRPr>
          </a:p>
          <a:p>
            <a:pPr marL="0" indent="0">
              <a:buNone/>
            </a:pPr>
            <a:r>
              <a:rPr lang="en-US" sz="2200" dirty="0">
                <a:latin typeface="Calibri"/>
                <a:ea typeface="+mn-lt"/>
                <a:cs typeface="+mn-lt"/>
              </a:rPr>
              <a:t>Proposed Solution:</a:t>
            </a:r>
            <a:br>
              <a:rPr lang="en-US" sz="2200" dirty="0">
                <a:latin typeface="Calibri"/>
                <a:ea typeface="+mn-lt"/>
                <a:cs typeface="+mn-lt"/>
              </a:rPr>
            </a:br>
            <a:r>
              <a:rPr lang="en-US" sz="2200" dirty="0">
                <a:latin typeface="Calibri"/>
                <a:ea typeface="+mn-lt"/>
                <a:cs typeface="+mn-lt"/>
              </a:rPr>
              <a:t>Fitness Buddy is a conversational AI assistant created using IBM Watsonx Assistant (Generative AI). It interacts with users to understand their fitness goals and preferences, then provides customized workout plans, healthy meal ideas, and motivational tips—all via a simple web-based chat interface.</a:t>
            </a:r>
            <a:endParaRPr lang="en-US" sz="2200" dirty="0">
              <a:solidFill>
                <a:srgbClr val="404040"/>
              </a:solidFill>
              <a:latin typeface="Calibri"/>
              <a:ea typeface="Calibri"/>
              <a:cs typeface="Calibri"/>
            </a:endParaRPr>
          </a:p>
        </p:txBody>
      </p:sp>
    </p:spTree>
    <p:extLst>
      <p:ext uri="{BB962C8B-B14F-4D97-AF65-F5344CB8AC3E}">
        <p14:creationId xmlns:p14="http://schemas.microsoft.com/office/powerpoint/2010/main" val="1186421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p:txBody>
          <a:bodyPr>
            <a:noAutofit/>
          </a:bodyPr>
          <a:lstStyle/>
          <a:p>
            <a:r>
              <a:rPr lang="en-US" sz="3200" b="1" dirty="0">
                <a:solidFill>
                  <a:schemeClr val="accent1"/>
                </a:solidFill>
                <a:latin typeface="Arial" panose="020B0604020202020204" pitchFamily="34" charset="0"/>
                <a:cs typeface="Arial" panose="020B0604020202020204" pitchFamily="34" charset="0"/>
              </a:rPr>
              <a:t>Technology  used</a:t>
            </a:r>
            <a:endParaRPr lang="en-US" sz="3200" dirty="0"/>
          </a:p>
        </p:txBody>
      </p:sp>
      <p:sp>
        <p:nvSpPr>
          <p:cNvPr id="2" name="Content Placeholder 1">
            <a:extLst>
              <a:ext uri="{FF2B5EF4-FFF2-40B4-BE49-F238E27FC236}">
                <a16:creationId xmlns="" xmlns:a16="http://schemas.microsoft.com/office/drawing/2014/main" id="{E041FD9D-DF07-9C37-1E61-1D920E0EF1D4}"/>
              </a:ext>
            </a:extLst>
          </p:cNvPr>
          <p:cNvSpPr>
            <a:spLocks noGrp="1"/>
          </p:cNvSpPr>
          <p:nvPr>
            <p:ph idx="1"/>
          </p:nvPr>
        </p:nvSpPr>
        <p:spPr>
          <a:xfrm>
            <a:off x="581192" y="1087379"/>
            <a:ext cx="11029616" cy="5156260"/>
          </a:xfrm>
        </p:spPr>
        <p:txBody>
          <a:bodyPr vert="horz" lIns="91440" tIns="45720" rIns="91440" bIns="45720" rtlCol="0" anchor="ctr">
            <a:noAutofit/>
          </a:bodyPr>
          <a:lstStyle/>
          <a:p>
            <a:pPr marL="0" indent="0">
              <a:buNone/>
            </a:pPr>
            <a:r>
              <a:rPr lang="en-US" sz="3200" dirty="0" smtClean="0">
                <a:latin typeface="Calibri"/>
                <a:ea typeface="Calibri"/>
                <a:cs typeface="Calibri"/>
              </a:rPr>
              <a:t>IBM </a:t>
            </a:r>
            <a:r>
              <a:rPr lang="en-US" sz="3200" dirty="0">
                <a:latin typeface="Calibri"/>
                <a:ea typeface="Calibri"/>
                <a:cs typeface="Calibri"/>
              </a:rPr>
              <a:t>Watsonx Assistant (Generative AI)  </a:t>
            </a:r>
          </a:p>
          <a:p>
            <a:pPr marL="0" indent="0">
              <a:buNone/>
            </a:pPr>
            <a:r>
              <a:rPr lang="en-US" sz="3200" dirty="0" smtClean="0">
                <a:latin typeface="Calibri"/>
                <a:ea typeface="Calibri"/>
                <a:cs typeface="Calibri"/>
              </a:rPr>
              <a:t>Generative </a:t>
            </a:r>
            <a:r>
              <a:rPr lang="en-US" sz="3200" dirty="0">
                <a:latin typeface="Calibri"/>
                <a:ea typeface="Calibri"/>
                <a:cs typeface="Calibri"/>
              </a:rPr>
              <a:t>AI response steps  </a:t>
            </a:r>
          </a:p>
          <a:p>
            <a:pPr marL="0" indent="0">
              <a:buNone/>
            </a:pPr>
            <a:r>
              <a:rPr lang="en-US" sz="3200" dirty="0" smtClean="0">
                <a:latin typeface="Calibri"/>
                <a:ea typeface="Calibri"/>
                <a:cs typeface="Calibri"/>
              </a:rPr>
              <a:t>MCQ-style </a:t>
            </a:r>
            <a:r>
              <a:rPr lang="en-US" sz="3200" dirty="0">
                <a:latin typeface="Calibri"/>
                <a:ea typeface="Calibri"/>
                <a:cs typeface="Calibri"/>
              </a:rPr>
              <a:t>onboarding questions  </a:t>
            </a:r>
          </a:p>
          <a:p>
            <a:pPr marL="0" indent="0">
              <a:buNone/>
            </a:pPr>
            <a:r>
              <a:rPr lang="en-US" sz="3200" dirty="0" smtClean="0">
                <a:latin typeface="Calibri"/>
                <a:ea typeface="Calibri"/>
                <a:cs typeface="Calibri"/>
              </a:rPr>
              <a:t>Web-based </a:t>
            </a:r>
            <a:r>
              <a:rPr lang="en-US" sz="3200" dirty="0">
                <a:latin typeface="Calibri"/>
                <a:ea typeface="Calibri"/>
                <a:cs typeface="Calibri"/>
              </a:rPr>
              <a:t>deployment via IBM Assistant preview</a:t>
            </a:r>
            <a:endParaRPr lang="en-US" sz="3200" dirty="0">
              <a:latin typeface="Calibri"/>
              <a:ea typeface="Calibri"/>
              <a:cs typeface="Calibri"/>
            </a:endParaRPr>
          </a:p>
        </p:txBody>
      </p:sp>
    </p:spTree>
    <p:extLst>
      <p:ext uri="{BB962C8B-B14F-4D97-AF65-F5344CB8AC3E}">
        <p14:creationId xmlns:p14="http://schemas.microsoft.com/office/powerpoint/2010/main" val="3210358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880B2B-5B8A-2798-A127-FAFC2D527010}"/>
              </a:ext>
            </a:extLst>
          </p:cNvPr>
          <p:cNvSpPr>
            <a:spLocks noGrp="1"/>
          </p:cNvSpPr>
          <p:nvPr>
            <p:ph type="title"/>
          </p:nvPr>
        </p:nvSpPr>
        <p:spPr/>
        <p:txBody>
          <a:bodyPr>
            <a:noAutofit/>
          </a:bodyPr>
          <a:lstStyle/>
          <a:p>
            <a:r>
              <a:rPr lang="en-IN" sz="3200" dirty="0">
                <a:solidFill>
                  <a:schemeClr val="accent1"/>
                </a:solidFill>
              </a:rPr>
              <a:t>IBM cloud services used</a:t>
            </a:r>
          </a:p>
        </p:txBody>
      </p:sp>
      <p:sp>
        <p:nvSpPr>
          <p:cNvPr id="3" name="Content Placeholder 2">
            <a:extLst>
              <a:ext uri="{FF2B5EF4-FFF2-40B4-BE49-F238E27FC236}">
                <a16:creationId xmlns="" xmlns:a16="http://schemas.microsoft.com/office/drawing/2014/main" id="{40B9234A-56AB-47BB-E0BD-725AF6684B23}"/>
              </a:ext>
            </a:extLst>
          </p:cNvPr>
          <p:cNvSpPr>
            <a:spLocks noGrp="1"/>
          </p:cNvSpPr>
          <p:nvPr>
            <p:ph idx="1"/>
          </p:nvPr>
        </p:nvSpPr>
        <p:spPr>
          <a:xfrm>
            <a:off x="581192" y="1302026"/>
            <a:ext cx="11029616" cy="4673324"/>
          </a:xfrm>
        </p:spPr>
        <p:txBody>
          <a:bodyPr>
            <a:normAutofit/>
          </a:bodyPr>
          <a:lstStyle/>
          <a:p>
            <a:r>
              <a:rPr lang="en-US" sz="3600" dirty="0" smtClean="0">
                <a:latin typeface="Calibri" panose="020F0502020204030204" pitchFamily="34" charset="0"/>
                <a:cs typeface="Calibri" panose="020F0502020204030204" pitchFamily="34" charset="0"/>
              </a:rPr>
              <a:t>IBM </a:t>
            </a:r>
            <a:r>
              <a:rPr lang="en-US" sz="3600" dirty="0">
                <a:latin typeface="Calibri" panose="020F0502020204030204" pitchFamily="34" charset="0"/>
                <a:cs typeface="Calibri" panose="020F0502020204030204" pitchFamily="34" charset="0"/>
              </a:rPr>
              <a:t>Watsonx Assistant (Next-Gen)  </a:t>
            </a:r>
          </a:p>
          <a:p>
            <a:pPr marL="305435" indent="-305435"/>
            <a:r>
              <a:rPr lang="en-US" sz="3600" dirty="0" smtClean="0">
                <a:latin typeface="Calibri" panose="020F0502020204030204" pitchFamily="34" charset="0"/>
                <a:cs typeface="Calibri" panose="020F0502020204030204" pitchFamily="34" charset="0"/>
              </a:rPr>
              <a:t>IBM </a:t>
            </a:r>
            <a:r>
              <a:rPr lang="en-US" sz="3600" dirty="0">
                <a:latin typeface="Calibri" panose="020F0502020204030204" pitchFamily="34" charset="0"/>
                <a:cs typeface="Calibri" panose="020F0502020204030204" pitchFamily="34" charset="0"/>
              </a:rPr>
              <a:t>Cloud Account with Lite Plan  </a:t>
            </a:r>
          </a:p>
          <a:p>
            <a:pPr marL="305435" indent="-305435"/>
            <a:r>
              <a:rPr lang="en-US" sz="3600" dirty="0" smtClean="0">
                <a:latin typeface="Calibri" panose="020F0502020204030204" pitchFamily="34" charset="0"/>
                <a:cs typeface="Calibri" panose="020F0502020204030204" pitchFamily="34" charset="0"/>
              </a:rPr>
              <a:t>Web-based </a:t>
            </a:r>
            <a:r>
              <a:rPr lang="en-US" sz="3600" dirty="0">
                <a:latin typeface="Calibri" panose="020F0502020204030204" pitchFamily="34" charset="0"/>
                <a:cs typeface="Calibri" panose="020F0502020204030204" pitchFamily="34" charset="0"/>
              </a:rPr>
              <a:t>deployment through Assistant Preview Link</a:t>
            </a:r>
            <a:endParaRPr lang="en-IN"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6800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 xmlns:a16="http://schemas.microsoft.com/office/drawing/2014/main" id="{C4FFAF3C-BA60-9181-132C-C36C403AAEA7}"/>
              </a:ext>
            </a:extLst>
          </p:cNvPr>
          <p:cNvSpPr>
            <a:spLocks noGrp="1"/>
          </p:cNvSpPr>
          <p:nvPr>
            <p:ph idx="1"/>
          </p:nvPr>
        </p:nvSpPr>
        <p:spPr>
          <a:xfrm>
            <a:off x="581192" y="1302026"/>
            <a:ext cx="11029615" cy="4698724"/>
          </a:xfrm>
        </p:spPr>
        <p:txBody>
          <a:bodyPr>
            <a:normAutofit/>
          </a:bodyPr>
          <a:lstStyle/>
          <a:p>
            <a:r>
              <a:rPr lang="en-IN" sz="4000" dirty="0">
                <a:latin typeface="Calibri"/>
                <a:ea typeface="+mn-lt"/>
                <a:cs typeface="+mn-lt"/>
              </a:rPr>
              <a:t>Personalized workout &amp; meal suggestions from AI  </a:t>
            </a:r>
          </a:p>
          <a:p>
            <a:r>
              <a:rPr lang="en-IN" sz="4000" dirty="0" smtClean="0">
                <a:latin typeface="Calibri"/>
                <a:ea typeface="+mn-lt"/>
                <a:cs typeface="+mn-lt"/>
              </a:rPr>
              <a:t>No </a:t>
            </a:r>
            <a:r>
              <a:rPr lang="en-IN" sz="4000" dirty="0">
                <a:latin typeface="Calibri"/>
                <a:ea typeface="+mn-lt"/>
                <a:cs typeface="+mn-lt"/>
              </a:rPr>
              <a:t>coding needed – built entirely with Watsonx Assistant UI  </a:t>
            </a:r>
          </a:p>
          <a:p>
            <a:r>
              <a:rPr lang="en-IN" sz="4000" dirty="0" smtClean="0">
                <a:latin typeface="Calibri"/>
                <a:ea typeface="+mn-lt"/>
                <a:cs typeface="+mn-lt"/>
              </a:rPr>
              <a:t>Seamless </a:t>
            </a:r>
            <a:r>
              <a:rPr lang="en-IN" sz="4000" dirty="0">
                <a:latin typeface="Calibri"/>
                <a:ea typeface="+mn-lt"/>
                <a:cs typeface="+mn-lt"/>
              </a:rPr>
              <a:t>chat interface with button-based MCQs  </a:t>
            </a:r>
          </a:p>
          <a:p>
            <a:r>
              <a:rPr lang="en-IN" sz="4000" dirty="0" smtClean="0">
                <a:latin typeface="Calibri"/>
                <a:ea typeface="+mn-lt"/>
                <a:cs typeface="+mn-lt"/>
              </a:rPr>
              <a:t>Easily </a:t>
            </a:r>
            <a:r>
              <a:rPr lang="en-IN" sz="4000" dirty="0">
                <a:latin typeface="Calibri"/>
                <a:ea typeface="+mn-lt"/>
                <a:cs typeface="+mn-lt"/>
              </a:rPr>
              <a:t>deployed using IBM Assistant’s web preview</a:t>
            </a:r>
            <a:endParaRPr lang="en-IN" sz="4000" dirty="0">
              <a:latin typeface="Calibri"/>
              <a:ea typeface="Calibri"/>
              <a:cs typeface="Calibri"/>
            </a:endParaRPr>
          </a:p>
        </p:txBody>
      </p:sp>
    </p:spTree>
    <p:extLst>
      <p:ext uri="{BB962C8B-B14F-4D97-AF65-F5344CB8AC3E}">
        <p14:creationId xmlns:p14="http://schemas.microsoft.com/office/powerpoint/2010/main" val="3202024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45986D-DBC5-8220-FE6F-7F2ABC7C4CEE}"/>
              </a:ext>
            </a:extLst>
          </p:cNvPr>
          <p:cNvSpPr>
            <a:spLocks noGrp="1"/>
          </p:cNvSpPr>
          <p:nvPr>
            <p:ph type="title"/>
          </p:nvPr>
        </p:nvSpPr>
        <p:spPr/>
        <p:txBody>
          <a:bodyPr>
            <a:noAutofit/>
          </a:bodyPr>
          <a:lstStyle/>
          <a:p>
            <a:r>
              <a:rPr lang="en-IN" sz="3200" dirty="0">
                <a:solidFill>
                  <a:schemeClr val="accent1"/>
                </a:solidFill>
              </a:rPr>
              <a:t>End users</a:t>
            </a:r>
          </a:p>
        </p:txBody>
      </p:sp>
      <p:sp>
        <p:nvSpPr>
          <p:cNvPr id="3" name="Content Placeholder 2">
            <a:extLst>
              <a:ext uri="{FF2B5EF4-FFF2-40B4-BE49-F238E27FC236}">
                <a16:creationId xmlns="" xmlns:a16="http://schemas.microsoft.com/office/drawing/2014/main" id="{AB679E23-F86A-AFA9-FE9C-7F5A518E8198}"/>
              </a:ext>
            </a:extLst>
          </p:cNvPr>
          <p:cNvSpPr>
            <a:spLocks noGrp="1"/>
          </p:cNvSpPr>
          <p:nvPr>
            <p:ph idx="1"/>
          </p:nvPr>
        </p:nvSpPr>
        <p:spPr>
          <a:xfrm>
            <a:off x="581192" y="1302026"/>
            <a:ext cx="11029616" cy="4673324"/>
          </a:xfrm>
        </p:spPr>
        <p:txBody>
          <a:bodyPr>
            <a:normAutofit/>
          </a:bodyPr>
          <a:lstStyle/>
          <a:p>
            <a:r>
              <a:rPr lang="en-US" sz="3600" dirty="0" smtClean="0">
                <a:latin typeface="Calibri"/>
                <a:ea typeface="+mn-lt"/>
                <a:cs typeface="+mn-lt"/>
              </a:rPr>
              <a:t>Fitness </a:t>
            </a:r>
            <a:r>
              <a:rPr lang="en-US" sz="3600" dirty="0">
                <a:latin typeface="Calibri"/>
                <a:ea typeface="+mn-lt"/>
                <a:cs typeface="+mn-lt"/>
              </a:rPr>
              <a:t>Enthusiasts  </a:t>
            </a:r>
          </a:p>
          <a:p>
            <a:pPr marL="305435" indent="-305435"/>
            <a:r>
              <a:rPr lang="en-US" sz="3600" dirty="0" smtClean="0">
                <a:latin typeface="Calibri"/>
                <a:ea typeface="+mn-lt"/>
                <a:cs typeface="+mn-lt"/>
              </a:rPr>
              <a:t>Home </a:t>
            </a:r>
            <a:r>
              <a:rPr lang="en-US" sz="3600" dirty="0">
                <a:latin typeface="Calibri"/>
                <a:ea typeface="+mn-lt"/>
                <a:cs typeface="+mn-lt"/>
              </a:rPr>
              <a:t>Workout Beginners  </a:t>
            </a:r>
          </a:p>
          <a:p>
            <a:pPr marL="305435" indent="-305435"/>
            <a:r>
              <a:rPr lang="en-US" sz="3600" dirty="0" smtClean="0">
                <a:latin typeface="Calibri"/>
                <a:ea typeface="+mn-lt"/>
                <a:cs typeface="+mn-lt"/>
              </a:rPr>
              <a:t>Busy </a:t>
            </a:r>
            <a:r>
              <a:rPr lang="en-US" sz="3600" dirty="0">
                <a:latin typeface="Calibri"/>
                <a:ea typeface="+mn-lt"/>
                <a:cs typeface="+mn-lt"/>
              </a:rPr>
              <a:t>Professionals  </a:t>
            </a:r>
          </a:p>
          <a:p>
            <a:pPr marL="305435" indent="-305435"/>
            <a:r>
              <a:rPr lang="en-US" sz="3600" dirty="0" smtClean="0">
                <a:latin typeface="Calibri"/>
                <a:ea typeface="+mn-lt"/>
                <a:cs typeface="+mn-lt"/>
              </a:rPr>
              <a:t>Students  </a:t>
            </a:r>
            <a:endParaRPr lang="en-US" sz="3600" dirty="0">
              <a:latin typeface="Calibri"/>
              <a:ea typeface="+mn-lt"/>
              <a:cs typeface="+mn-lt"/>
            </a:endParaRPr>
          </a:p>
          <a:p>
            <a:pPr marL="305435" indent="-305435"/>
            <a:r>
              <a:rPr lang="en-US" sz="3600" dirty="0" smtClean="0">
                <a:latin typeface="Calibri"/>
                <a:ea typeface="+mn-lt"/>
                <a:cs typeface="+mn-lt"/>
              </a:rPr>
              <a:t>Anyone </a:t>
            </a:r>
            <a:r>
              <a:rPr lang="en-US" sz="3600" dirty="0">
                <a:latin typeface="Calibri"/>
                <a:ea typeface="+mn-lt"/>
                <a:cs typeface="+mn-lt"/>
              </a:rPr>
              <a:t>looking for healthy lifestyle support</a:t>
            </a:r>
            <a:endParaRPr lang="en-IN" sz="3600" dirty="0">
              <a:latin typeface="Calibri"/>
              <a:ea typeface="Calibri"/>
              <a:cs typeface="Calibri"/>
            </a:endParaRPr>
          </a:p>
        </p:txBody>
      </p:sp>
    </p:spTree>
    <p:extLst>
      <p:ext uri="{BB962C8B-B14F-4D97-AF65-F5344CB8AC3E}">
        <p14:creationId xmlns:p14="http://schemas.microsoft.com/office/powerpoint/2010/main" val="3819043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8E32F0A-9D83-B256-3E61-FD54AA26E1D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BA3410C9-747C-0C4D-FAD7-77167E836569}"/>
              </a:ext>
            </a:extLst>
          </p:cNvPr>
          <p:cNvSpPr>
            <a:spLocks noGrp="1"/>
          </p:cNvSpPr>
          <p:nvPr>
            <p:ph type="title"/>
          </p:nvPr>
        </p:nvSpPr>
        <p:spPr/>
        <p:txBody>
          <a:bodyPr/>
          <a:lstStyle/>
          <a:p>
            <a:r>
              <a:rPr lang="en-IN" dirty="0">
                <a:solidFill>
                  <a:schemeClr val="accent1"/>
                </a:solidFill>
              </a:rPr>
              <a:t>Results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3" y="1232452"/>
            <a:ext cx="11024190" cy="4854023"/>
          </a:xfrm>
          <a:prstGeom prst="rect">
            <a:avLst/>
          </a:prstGeom>
        </p:spPr>
      </p:pic>
    </p:spTree>
    <p:extLst>
      <p:ext uri="{BB962C8B-B14F-4D97-AF65-F5344CB8AC3E}">
        <p14:creationId xmlns:p14="http://schemas.microsoft.com/office/powerpoint/2010/main" val="40686685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191" y="1232452"/>
            <a:ext cx="11029617" cy="4682573"/>
          </a:xfrm>
        </p:spPr>
      </p:pic>
    </p:spTree>
    <p:extLst>
      <p:ext uri="{BB962C8B-B14F-4D97-AF65-F5344CB8AC3E}">
        <p14:creationId xmlns:p14="http://schemas.microsoft.com/office/powerpoint/2010/main" val="2083715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purl.org/dc/terms/"/>
    <ds:schemaRef ds:uri="http://schemas.microsoft.com/office/2006/documentManagement/types"/>
    <ds:schemaRef ds:uri="fadb41d3-f9cb-40fb-903c-8cacaba95bb5"/>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b30265f8-c5e2-4918-b4a1-b977299ca3e2"/>
    <ds:schemaRef ds:uri="http://www.w3.org/XML/1998/namespace"/>
    <ds:schemaRef ds:uri="http://purl.org/dc/dcmitype/"/>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1339</TotalTime>
  <Words>317</Words>
  <Application>Microsoft Office PowerPoint</Application>
  <PresentationFormat>Widescreen</PresentationFormat>
  <Paragraphs>61</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Franklin Gothic Book</vt:lpstr>
      <vt:lpstr>Franklin Gothic Demi</vt:lpstr>
      <vt:lpstr>Wingdings 2</vt:lpstr>
      <vt:lpstr>DividendVTI</vt:lpstr>
      <vt:lpstr>Fitness Buddy</vt:lpstr>
      <vt:lpstr>PowerPoint Presentation</vt:lpstr>
      <vt:lpstr>Problem Statement</vt:lpstr>
      <vt:lpstr>Technology  used</vt:lpstr>
      <vt:lpstr>IBM cloud services used</vt:lpstr>
      <vt:lpstr>Wow factors</vt:lpstr>
      <vt:lpstr>End users</vt:lpstr>
      <vt:lpstr>Results</vt:lpstr>
      <vt:lpstr>Results</vt:lpstr>
      <vt:lpstr>Results</vt:lpstr>
      <vt:lpstr>Results</vt:lpstr>
      <vt:lpstr>Results</vt:lpstr>
      <vt:lpstr>Results</vt:lpstr>
      <vt:lpstr>Results</vt:lpstr>
      <vt:lpstr>Results</vt:lpstr>
      <vt:lpstr>Conclusion</vt:lpstr>
      <vt:lpstr>PowerPoint Presentation</vt:lpstr>
      <vt:lpstr>IBM Certifications</vt:lpstr>
      <vt:lpstr>PowerPoint Presentation</vt:lpstr>
      <vt:lpstr>GitHub Link</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Microsoft account</cp:lastModifiedBy>
  <cp:revision>154</cp:revision>
  <dcterms:created xsi:type="dcterms:W3CDTF">2021-05-26T16:50:10Z</dcterms:created>
  <dcterms:modified xsi:type="dcterms:W3CDTF">2025-08-03T18:16:36Z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